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32" r:id="rId1"/>
  </p:sldMasterIdLst>
  <p:notesMasterIdLst>
    <p:notesMasterId r:id="rId22"/>
  </p:notesMasterIdLst>
  <p:sldIdLst>
    <p:sldId id="256" r:id="rId2"/>
    <p:sldId id="283" r:id="rId3"/>
    <p:sldId id="257" r:id="rId4"/>
    <p:sldId id="258" r:id="rId5"/>
    <p:sldId id="259" r:id="rId6"/>
    <p:sldId id="284" r:id="rId7"/>
    <p:sldId id="260" r:id="rId8"/>
    <p:sldId id="261" r:id="rId9"/>
    <p:sldId id="262" r:id="rId10"/>
    <p:sldId id="263" r:id="rId11"/>
    <p:sldId id="273" r:id="rId12"/>
    <p:sldId id="275" r:id="rId13"/>
    <p:sldId id="276" r:id="rId14"/>
    <p:sldId id="264" r:id="rId15"/>
    <p:sldId id="265" r:id="rId16"/>
    <p:sldId id="282" r:id="rId17"/>
    <p:sldId id="278" r:id="rId18"/>
    <p:sldId id="279" r:id="rId19"/>
    <p:sldId id="280" r:id="rId20"/>
    <p:sldId id="281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106" autoAdjust="0"/>
  </p:normalViewPr>
  <p:slideViewPr>
    <p:cSldViewPr snapToGrid="0" snapToObjects="1">
      <p:cViewPr varScale="1">
        <p:scale>
          <a:sx n="73" d="100"/>
          <a:sy n="73" d="100"/>
        </p:scale>
        <p:origin x="60" y="4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3F750F-E615-48AB-B679-2D87D6EF939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AD92F3-A8E0-470A-BAF7-F861DFA3E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469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20/10/overcoming-class-imbalance-using-smote-techniques/#h-smote-synthetic-minority-oversampling-technique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\[morning/afternoon], and thank you for the opportunity to present. I'm here to walk you through our loan default risk analysis and key findings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92F3-A8E0-470A-BAF7-F861DFA3EA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02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 Conclusion</a:t>
            </a:r>
          </a:p>
          <a:p>
            <a:r>
              <a:rPr lang="en-US" dirty="0"/>
              <a:t>   "To sum up, our analysis offers both business insights and a working model. While it’s not perfect, it provides a strong foundation for more accurate and proactive risk management."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92F3-A8E0-470A-BAF7-F861DFA3EA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859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 Recommendations</a:t>
            </a:r>
          </a:p>
          <a:p>
            <a:r>
              <a:rPr lang="en-US" dirty="0"/>
              <a:t>   "We suggest using the model as a screening tool to flag high-risk applicants early in the loan application process. With further tuning and regular retraining, this tool can support smarter lending decisions."</a:t>
            </a:r>
          </a:p>
          <a:p>
            <a:r>
              <a:rPr lang="en-US" dirty="0"/>
              <a:t>8. Conclusion</a:t>
            </a:r>
          </a:p>
          <a:p>
            <a:r>
              <a:rPr lang="en-US" dirty="0"/>
              <a:t>   "To sum up, our analysis offers both business insights and a working model. While it’s not perfect, it provides a strong foundation for more accurate and proactive risk management."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92F3-A8E0-470A-BAF7-F861DFA3EA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20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 Recommendations</a:t>
            </a:r>
          </a:p>
          <a:p>
            <a:r>
              <a:rPr lang="en-US" dirty="0"/>
              <a:t>   "We suggest using the model as a screening tool to flag high-risk applicants early in the loan application process. With further tuning and regular retraining, this tool can support smarter lending decisions."</a:t>
            </a:r>
          </a:p>
          <a:p>
            <a:r>
              <a:rPr lang="en-US" dirty="0"/>
              <a:t>8. Conclusion</a:t>
            </a:r>
          </a:p>
          <a:p>
            <a:r>
              <a:rPr lang="en-US" dirty="0"/>
              <a:t>   "To sum up, our analysis offers both business insights and a working model. While it’s not perfect, it provides a strong foundation for more accurate and proactive risk management."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92F3-A8E0-470A-BAF7-F861DFA3EA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76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Objective</a:t>
            </a:r>
          </a:p>
          <a:p>
            <a:r>
              <a:rPr lang="en-US" dirty="0"/>
              <a:t>   "Our goal was to identify factors contributing to loan default and evaluate a machine learning model that could help in early risk detection."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92F3-A8E0-470A-BAF7-F861DFA3EA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33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 Data Overview</a:t>
            </a:r>
          </a:p>
          <a:p>
            <a:r>
              <a:rPr lang="en-US" dirty="0"/>
              <a:t>   "We worked with data that included credit scores, income levels, interest rates, loan amounts, employment types, and default status. One important observation: the dataset is imbalanced — most loans were repaid, and only a smaller portion resulted in default."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92F3-A8E0-470A-BAF7-F861DFA3EA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663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 Data Overview</a:t>
            </a:r>
          </a:p>
          <a:p>
            <a:r>
              <a:rPr lang="en-US" dirty="0"/>
              <a:t>   "We worked with data that included credit scores, income levels, interest rates, loan amounts, employment types, and default status. One important observation: the dataset is imbalanced — most loans were repaid, and only a smaller portion resulted in default."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92F3-A8E0-470A-BAF7-F861DFA3EA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16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 Data Overview</a:t>
            </a:r>
          </a:p>
          <a:p>
            <a:r>
              <a:rPr lang="en-US" dirty="0"/>
              <a:t>   "We worked with data that included credit scores, income levels, interest rates, loan amounts, employment types, and default status. One important observation: the dataset is imbalanced — most loans were repaid, and only a smaller portion resulted in default."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92F3-A8E0-470A-BAF7-F861DFA3EA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39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 Key Findings</a:t>
            </a:r>
          </a:p>
          <a:p>
            <a:r>
              <a:rPr lang="en-US" dirty="0"/>
              <a:t>   "From our analysis, we found that low credit scores, high interest rates, lower income levels, and certain employment types are strongly associated with a higher risk of default. This suggests a clear profile of higher-risk borrowers.“</a:t>
            </a:r>
          </a:p>
          <a:p>
            <a:endParaRPr lang="en-US" dirty="0"/>
          </a:p>
          <a:p>
            <a:r>
              <a:rPr lang="en-US" dirty="0"/>
              <a:t>Logistic Regression and Random Forest models perfectly recall non-defaulters but fail to detect defaulters.</a:t>
            </a:r>
          </a:p>
          <a:p>
            <a:r>
              <a:rPr lang="en-US" dirty="0" err="1"/>
              <a:t>XGBoost</a:t>
            </a:r>
            <a:r>
              <a:rPr lang="en-US" dirty="0"/>
              <a:t> shows slight improvement in precision for defaulters but recall remains very low.</a:t>
            </a:r>
          </a:p>
          <a:p>
            <a:r>
              <a:rPr lang="en-US" dirty="0"/>
              <a:t>ROC AUC scores are near 0.5, indicating models perform only marginally better than random guessing.</a:t>
            </a:r>
          </a:p>
          <a:p>
            <a:r>
              <a:rPr lang="en-US" dirty="0"/>
              <a:t>Future work: Explore class imbalance handling (e.g., SMOTE), feature engineering, and hyperparameter tuning to improve predictive power.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92F3-A8E0-470A-BAF7-F861DFA3EA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15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 Data Challenge</a:t>
            </a:r>
          </a:p>
          <a:p>
            <a:r>
              <a:rPr lang="en-US" dirty="0"/>
              <a:t>   "Because default cases are a minority, class imbalance was a challenge. We noted this and recommend using resampling techniques like SMOTE or class weighting to improve model learning.“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272528"/>
                </a:solidFill>
                <a:effectLst/>
                <a:latin typeface="Inter"/>
                <a:hlinkClick r:id="rId3"/>
              </a:rPr>
              <a:t>SMOTE: Synthetic Minority Oversampling Technique</a:t>
            </a:r>
            <a:endParaRPr lang="en-US" b="0" i="0" dirty="0">
              <a:solidFill>
                <a:srgbClr val="272528"/>
              </a:solidFill>
              <a:effectLst/>
              <a:latin typeface="Inter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92F3-A8E0-470A-BAF7-F861DFA3EA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69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 Model Insights</a:t>
            </a:r>
          </a:p>
          <a:p>
            <a:r>
              <a:rPr lang="en-US" dirty="0"/>
              <a:t>   "We trained several models, and </a:t>
            </a:r>
            <a:r>
              <a:rPr lang="en-US" dirty="0" err="1"/>
              <a:t>XGBoost</a:t>
            </a:r>
            <a:r>
              <a:rPr lang="en-US" dirty="0"/>
              <a:t> performed the best. It was able to identify high-risk borrowers with relatively strong precision and recall. However, there's still room for improvement through feature refinement and better handling of the imbalance."</a:t>
            </a:r>
          </a:p>
          <a:p>
            <a:endParaRPr lang="en-US" dirty="0"/>
          </a:p>
          <a:p>
            <a:r>
              <a:rPr lang="en-US" dirty="0"/>
              <a:t>6. Visual Insights</a:t>
            </a:r>
          </a:p>
          <a:p>
            <a:r>
              <a:rPr lang="en-US" dirty="0"/>
              <a:t>   "We visualized distributions across income levels and employment types, showing how these influence default risk. For example, lower income categories had a noticeably higher default rate."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92F3-A8E0-470A-BAF7-F861DFA3EA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978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 Recommendations</a:t>
            </a:r>
          </a:p>
          <a:p>
            <a:r>
              <a:rPr lang="en-US" dirty="0"/>
              <a:t>   "We suggest using the model as a screening tool to flag high-risk applicants early in the loan application process. With further tuning and regular retraining, this tool can support smarter lending decisions."</a:t>
            </a:r>
          </a:p>
          <a:p>
            <a:r>
              <a:rPr lang="en-US" dirty="0"/>
              <a:t>8. Conclusion</a:t>
            </a:r>
          </a:p>
          <a:p>
            <a:r>
              <a:rPr lang="en-US" dirty="0"/>
              <a:t>   "To sum up, our analysis offers both business insights and a working model. While it’s not perfect, it provides a strong foundation for more accurate and proactive risk management."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92F3-A8E0-470A-BAF7-F861DFA3EA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507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9144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189" indent="0" algn="ctr">
              <a:buNone/>
              <a:defRPr sz="1600"/>
            </a:lvl2pPr>
            <a:lvl3pPr marL="914377" indent="0" algn="ctr">
              <a:buNone/>
              <a:defRPr sz="16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5BCAD085-E8A6-8845-BD4E-CB4CCA059FC4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979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856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762000"/>
            <a:ext cx="1971675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762000"/>
            <a:ext cx="5686425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173563"/>
            <a:ext cx="0" cy="6858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569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99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9144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613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6" y="2286000"/>
            <a:ext cx="35661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2286000"/>
            <a:ext cx="35661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908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967788"/>
            <a:ext cx="356616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1990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marL="0" lvl="0" indent="0" algn="l" defTabSz="914377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1990" y="2967788"/>
            <a:ext cx="356616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409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016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72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471509"/>
            <a:ext cx="329184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822960"/>
            <a:ext cx="4258818" cy="518464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2257506"/>
            <a:ext cx="329184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55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8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4960138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853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286000"/>
            <a:ext cx="7290055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5BCAD085-E8A6-8845-BD4E-CB4CCA059FC4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680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</p:sldLayoutIdLst>
  <p:txStyles>
    <p:titleStyle>
      <a:lvl1pPr algn="l" defTabSz="914377" rtl="0" eaLnBrk="1" latinLnBrk="0" hangingPunct="1">
        <a:lnSpc>
          <a:spcPct val="80000"/>
        </a:lnSpc>
        <a:spcBef>
          <a:spcPct val="0"/>
        </a:spcBef>
        <a:buNone/>
        <a:defRPr sz="44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377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dirty="0"/>
              <a:t>Predicting Borrower Creditworthiness Using ML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358B37F-871D-24A0-0EA9-C1820AEA8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57950" y="4959350"/>
            <a:ext cx="2400300" cy="1463675"/>
          </a:xfrm>
        </p:spPr>
        <p:txBody>
          <a:bodyPr>
            <a:normAutofit/>
          </a:bodyPr>
          <a:lstStyle/>
          <a:p>
            <a:r>
              <a:rPr dirty="0"/>
              <a:t>Data Analysis and Machine Learning for </a:t>
            </a:r>
            <a:r>
              <a:rPr lang="en-US" dirty="0"/>
              <a:t>Finance</a:t>
            </a:r>
            <a:endParaRPr dirty="0"/>
          </a:p>
          <a:p>
            <a:r>
              <a:rPr lang="en-US" dirty="0"/>
              <a:t>Tang Seong Fatt</a:t>
            </a:r>
            <a:r>
              <a:rPr dirty="0"/>
              <a:t>| </a:t>
            </a:r>
            <a:r>
              <a:rPr lang="en-US" dirty="0"/>
              <a:t>27/06/2025</a:t>
            </a:r>
            <a:endParaRPr dirty="0"/>
          </a:p>
        </p:txBody>
      </p:sp>
      <p:pic>
        <p:nvPicPr>
          <p:cNvPr id="11" name="Picture 10" descr="A black background with text and a graph and a coin&#10;&#10;AI-generated content may be incorrect.">
            <a:extLst>
              <a:ext uri="{FF2B5EF4-FFF2-40B4-BE49-F238E27FC236}">
                <a16:creationId xmlns:a16="http://schemas.microsoft.com/office/drawing/2014/main" id="{5E19DBA2-7A99-2F47-60A8-6B25F87B7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04813"/>
            <a:ext cx="9144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 &amp; 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dirty="0"/>
          </a:p>
          <a:p>
            <a:pPr marL="0" indent="0">
              <a:spcAft>
                <a:spcPts val="500"/>
              </a:spcAft>
              <a:buNone/>
              <a:defRPr sz="1800">
                <a:latin typeface="Calibri"/>
              </a:defRPr>
            </a:pPr>
            <a:r>
              <a:rPr lang="en-US" dirty="0"/>
              <a:t>Best model: </a:t>
            </a:r>
            <a:r>
              <a:rPr lang="en-US" dirty="0" err="1"/>
              <a:t>XGBoost</a:t>
            </a:r>
            <a:r>
              <a:rPr lang="en-US" dirty="0"/>
              <a:t> (with scope for improvement).</a:t>
            </a:r>
          </a:p>
          <a:p>
            <a:pPr>
              <a:spcAft>
                <a:spcPts val="500"/>
              </a:spcAft>
              <a:defRPr sz="1800">
                <a:latin typeface="Calibri"/>
              </a:defRPr>
            </a:pPr>
            <a:r>
              <a:rPr lang="en-US" dirty="0"/>
              <a:t>Use model as initial risk screening tool.</a:t>
            </a:r>
          </a:p>
          <a:p>
            <a:pPr>
              <a:spcAft>
                <a:spcPts val="500"/>
              </a:spcAft>
              <a:defRPr sz="1800">
                <a:latin typeface="Calibri"/>
              </a:defRPr>
            </a:pPr>
            <a:r>
              <a:rPr lang="en-US" dirty="0"/>
              <a:t>Address class imbalance and refine features for better accuracy.</a:t>
            </a:r>
          </a:p>
          <a:p>
            <a:pPr marL="0" indent="0">
              <a:spcAft>
                <a:spcPts val="500"/>
              </a:spcAft>
              <a:buNone/>
              <a:defRPr sz="1800">
                <a:latin typeface="Calibri"/>
              </a:defRPr>
            </a:pPr>
            <a:endParaRPr lang="en-US" dirty="0"/>
          </a:p>
          <a:p>
            <a:pPr marL="0" indent="0">
              <a:spcAft>
                <a:spcPts val="500"/>
              </a:spcAft>
              <a:buNone/>
              <a:defRPr sz="1800">
                <a:latin typeface="Calibri"/>
              </a:defRPr>
            </a:pPr>
            <a:r>
              <a:rPr lang="en-US" dirty="0"/>
              <a:t>Challenges </a:t>
            </a:r>
          </a:p>
          <a:p>
            <a:pPr>
              <a:spcAft>
                <a:spcPts val="500"/>
              </a:spcAft>
              <a:defRPr sz="1800">
                <a:latin typeface="Calibri"/>
              </a:defRPr>
            </a:pPr>
            <a:r>
              <a:rPr lang="en-US" dirty="0"/>
              <a:t>Class imbalance: Majority of loans are repaid, minority defaulted.</a:t>
            </a:r>
          </a:p>
          <a:p>
            <a:pPr>
              <a:spcAft>
                <a:spcPts val="500"/>
              </a:spcAft>
              <a:defRPr sz="1800">
                <a:latin typeface="Calibri"/>
              </a:defRPr>
            </a:pPr>
            <a:r>
              <a:rPr lang="en-US" dirty="0"/>
              <a:t>Feature importance shows income level, employment type, credit score, and interest rate as key indicators.</a:t>
            </a:r>
          </a:p>
          <a:p>
            <a:pPr>
              <a:spcAft>
                <a:spcPts val="500"/>
              </a:spcAft>
              <a:defRPr sz="1800">
                <a:latin typeface="Calibri"/>
              </a:defRPr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3C68B1-22F7-614C-A9EB-945D602C2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0" y="1819523"/>
            <a:ext cx="9098380" cy="42942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05EAD3-00BE-2EEC-AEB0-41A1D22BD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911" y="4700359"/>
            <a:ext cx="2625212" cy="160900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 &amp; Recommendations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1F7EB4-D81F-21B4-2CA6-42DDA0B56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13120"/>
            <a:ext cx="6474774" cy="510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330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 &amp; Recommendations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77EAB2-3A52-DA08-053F-BE4D253E8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07" y="1537441"/>
            <a:ext cx="6671666" cy="41886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4B0F69-C0FB-C646-D379-EBF7BDE333FF}"/>
              </a:ext>
            </a:extLst>
          </p:cNvPr>
          <p:cNvSpPr txBox="1"/>
          <p:nvPr/>
        </p:nvSpPr>
        <p:spPr>
          <a:xfrm>
            <a:off x="2286000" y="5903464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 imbalance: Majority of loans are repaid, minority defaulted</a:t>
            </a:r>
          </a:p>
        </p:txBody>
      </p:sp>
    </p:spTree>
    <p:extLst>
      <p:ext uri="{BB962C8B-B14F-4D97-AF65-F5344CB8AC3E}">
        <p14:creationId xmlns:p14="http://schemas.microsoft.com/office/powerpoint/2010/main" val="3432726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 &amp; Recommendations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A3FFD-CD2F-18D3-8D78-85F1D30F6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34" y="1547124"/>
            <a:ext cx="6315534" cy="491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335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Deliverables</a:t>
            </a:r>
          </a:p>
        </p:txBody>
      </p:sp>
      <p:pic>
        <p:nvPicPr>
          <p:cNvPr id="8" name="Picture 7" descr="A diagram of data processing&#10;&#10;AI-generated content may be incorrect.">
            <a:extLst>
              <a:ext uri="{FF2B5EF4-FFF2-40B4-BE49-F238E27FC236}">
                <a16:creationId xmlns:a16="http://schemas.microsoft.com/office/drawing/2014/main" id="{B4B47F66-C268-4533-02FA-E11EBFA1B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88706"/>
            <a:ext cx="7491984" cy="499465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Q&amp;A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pPr>
              <a:spcAft>
                <a:spcPts val="500"/>
              </a:spcAft>
              <a:defRPr sz="1800">
                <a:latin typeface="Calibri"/>
              </a:defRPr>
            </a:pPr>
            <a:r>
              <a:t>Thank you for your attention!</a:t>
            </a:r>
          </a:p>
          <a:p>
            <a:pPr>
              <a:spcAft>
                <a:spcPts val="500"/>
              </a:spcAft>
              <a:defRPr sz="1800">
                <a:latin typeface="Calibri"/>
              </a:defRPr>
            </a:pPr>
            <a:r>
              <a:t>Open to any questions or feedback.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DDE41-72C9-CE64-30C6-3D00B958C0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D2AF8B-40E2-259C-4CA8-9E7E163AEE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710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E162B0-29E6-EAB3-426C-246FCC02A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893" y="0"/>
            <a:ext cx="57673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51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BBC70E-BA02-829E-17EF-6BFADDCFB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102" y="0"/>
            <a:ext cx="63757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37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6D0010-A474-39E1-DDEB-4C7DD1F4B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408" y="844296"/>
            <a:ext cx="6399184" cy="516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41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B15DB-E80A-7837-FF04-2F06BD48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C1B24-13CC-C6D8-E2CE-7EBDEBE10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Objective</a:t>
            </a:r>
          </a:p>
          <a:p>
            <a:r>
              <a:rPr lang="en-US" dirty="0"/>
              <a:t>Dataset Overview</a:t>
            </a:r>
          </a:p>
          <a:p>
            <a:r>
              <a:rPr lang="en-US" dirty="0"/>
              <a:t>Data Preparation</a:t>
            </a:r>
          </a:p>
          <a:p>
            <a:r>
              <a:rPr lang="en-US" dirty="0"/>
              <a:t>Model Training &amp; Evaluation</a:t>
            </a:r>
          </a:p>
          <a:p>
            <a:r>
              <a:rPr lang="en-US" dirty="0"/>
              <a:t>Feature Importance</a:t>
            </a:r>
          </a:p>
          <a:p>
            <a:r>
              <a:rPr lang="en-US" dirty="0"/>
              <a:t>Key Insights</a:t>
            </a:r>
          </a:p>
          <a:p>
            <a:r>
              <a:rPr lang="en-US" dirty="0"/>
              <a:t>Conclusion &amp; Recommendations</a:t>
            </a:r>
          </a:p>
          <a:p>
            <a:r>
              <a:rPr lang="en-US" dirty="0"/>
              <a:t>Deliverables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443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3E929A-661C-728A-33A3-14960128D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85" y="82717"/>
            <a:ext cx="5868536" cy="666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591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Project 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spcAft>
                <a:spcPts val="500"/>
              </a:spcAft>
              <a:defRPr sz="1800">
                <a:latin typeface="Calibri"/>
              </a:defRPr>
            </a:pPr>
            <a:r>
              <a:rPr lang="en-US" dirty="0"/>
              <a:t>Develop a predictive classification model to assess borrower creditworthiness </a:t>
            </a:r>
          </a:p>
          <a:p>
            <a:pPr>
              <a:spcAft>
                <a:spcPts val="500"/>
              </a:spcAft>
              <a:defRPr sz="1800">
                <a:latin typeface="Calibri"/>
              </a:defRPr>
            </a:pPr>
            <a:r>
              <a:rPr lang="en-US" dirty="0"/>
              <a:t>Identifying defaulters vs. non-defaulters </a:t>
            </a:r>
          </a:p>
          <a:p>
            <a:pPr>
              <a:spcAft>
                <a:spcPts val="500"/>
              </a:spcAft>
              <a:defRPr sz="1800">
                <a:latin typeface="Calibri"/>
              </a:defRPr>
            </a:pPr>
            <a:r>
              <a:rPr lang="en-US" dirty="0"/>
              <a:t>Using demographic and financial features from a real-world loan dataset.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74213B-5E9D-E38B-3A43-A8C0F73D8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96" y="1718054"/>
            <a:ext cx="7290055" cy="410665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Dataset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spcAft>
                <a:spcPts val="500"/>
              </a:spcAft>
              <a:defRPr sz="1800">
                <a:latin typeface="Calibri"/>
              </a:defRPr>
            </a:pPr>
            <a:r>
              <a:rPr dirty="0"/>
              <a:t>Source: Subset of Bajaj </a:t>
            </a:r>
            <a:r>
              <a:rPr dirty="0" err="1"/>
              <a:t>Finserv</a:t>
            </a:r>
            <a:r>
              <a:rPr dirty="0"/>
              <a:t> data.</a:t>
            </a:r>
          </a:p>
          <a:p>
            <a:pPr>
              <a:spcAft>
                <a:spcPts val="500"/>
              </a:spcAft>
              <a:defRPr sz="1800">
                <a:latin typeface="Calibri"/>
              </a:defRPr>
            </a:pPr>
            <a:r>
              <a:rPr dirty="0"/>
              <a:t>Features: </a:t>
            </a:r>
            <a:r>
              <a:rPr dirty="0" err="1"/>
              <a:t>loan_type</a:t>
            </a:r>
            <a:r>
              <a:rPr dirty="0"/>
              <a:t>, </a:t>
            </a:r>
            <a:r>
              <a:rPr dirty="0" err="1"/>
              <a:t>loan_amount</a:t>
            </a:r>
            <a:r>
              <a:rPr dirty="0"/>
              <a:t>, </a:t>
            </a:r>
            <a:r>
              <a:rPr dirty="0" err="1"/>
              <a:t>interest_rate</a:t>
            </a:r>
            <a:r>
              <a:rPr dirty="0"/>
              <a:t>, </a:t>
            </a:r>
            <a:r>
              <a:rPr dirty="0" err="1"/>
              <a:t>credit_score</a:t>
            </a:r>
            <a:r>
              <a:rPr dirty="0"/>
              <a:t>, etc.</a:t>
            </a:r>
          </a:p>
          <a:p>
            <a:pPr>
              <a:spcAft>
                <a:spcPts val="500"/>
              </a:spcAft>
              <a:defRPr sz="1800">
                <a:latin typeface="Calibri"/>
              </a:defRPr>
            </a:pPr>
            <a:r>
              <a:rPr dirty="0"/>
              <a:t>Target: </a:t>
            </a:r>
            <a:r>
              <a:rPr dirty="0" err="1"/>
              <a:t>default_status</a:t>
            </a:r>
            <a:r>
              <a:rPr dirty="0"/>
              <a:t> (binary classification).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B95E93-3C1D-940A-5EB7-06A199C99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14" y="2286000"/>
            <a:ext cx="7769217" cy="34882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77BFE4-F621-04C0-6693-223CC6967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9167" y="2286000"/>
            <a:ext cx="4198145" cy="38752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Preparation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spcAft>
                <a:spcPts val="500"/>
              </a:spcAft>
              <a:defRPr sz="1800">
                <a:latin typeface="Calibri"/>
              </a:defRPr>
            </a:pPr>
            <a:r>
              <a:rPr dirty="0"/>
              <a:t>Handled missing values using median imputation.</a:t>
            </a:r>
          </a:p>
          <a:p>
            <a:pPr>
              <a:spcAft>
                <a:spcPts val="500"/>
              </a:spcAft>
              <a:defRPr sz="1800">
                <a:latin typeface="Calibri"/>
              </a:defRPr>
            </a:pPr>
            <a:r>
              <a:rPr dirty="0"/>
              <a:t>Encoded categorical features using one-hot encoding.</a:t>
            </a:r>
          </a:p>
          <a:p>
            <a:pPr>
              <a:spcAft>
                <a:spcPts val="500"/>
              </a:spcAft>
              <a:defRPr sz="1800">
                <a:latin typeface="Calibri"/>
              </a:defRPr>
            </a:pPr>
            <a:r>
              <a:rPr dirty="0"/>
              <a:t>Created features from dates (e.g., </a:t>
            </a:r>
            <a:r>
              <a:rPr dirty="0" err="1"/>
              <a:t>approval_delay</a:t>
            </a:r>
            <a:r>
              <a:rPr dirty="0"/>
              <a:t>).</a:t>
            </a:r>
          </a:p>
          <a:p>
            <a:pPr>
              <a:spcAft>
                <a:spcPts val="500"/>
              </a:spcAft>
              <a:defRPr sz="1800">
                <a:latin typeface="Calibri"/>
              </a:defRPr>
            </a:pPr>
            <a:r>
              <a:rPr dirty="0"/>
              <a:t>Applied standard scaling.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B32F0B-AA56-A4A3-F75A-4C07AC8EF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02" y="2084832"/>
            <a:ext cx="8138161" cy="40233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94BC3A-4832-3704-C07A-4BA246227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849" y="2882446"/>
            <a:ext cx="3486151" cy="11957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68CAC1-F203-9D16-C2AB-7FA5C5AC7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508" y="4975507"/>
            <a:ext cx="3398831" cy="8221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0AC63F-4707-3D39-D6AC-9AA2BF8570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3587" y="2851933"/>
            <a:ext cx="3486151" cy="11541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9876AA-7C7A-F8F5-10F1-D4A3FEF686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4057" y="4902291"/>
            <a:ext cx="2834093" cy="10543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Preparation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6BCEC5-A29B-9C6C-5C5F-BA2A9C42DFC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  <a:defRPr sz="1800">
                <a:latin typeface="Calibri"/>
              </a:defRPr>
            </a:pPr>
            <a:r>
              <a:rPr lang="en-US" dirty="0"/>
              <a:t>Handled missing values using median imputation.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  <a:defRPr sz="1800">
                <a:latin typeface="Calibri"/>
              </a:defRPr>
            </a:pPr>
            <a:r>
              <a:rPr lang="en-US" dirty="0"/>
              <a:t>Encoded categorical features using one-hot encoding.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  <a:defRPr sz="1800">
                <a:latin typeface="Calibri"/>
              </a:defRPr>
            </a:pPr>
            <a:r>
              <a:rPr lang="en-US" dirty="0"/>
              <a:t>Created features from dates (e.g., </a:t>
            </a:r>
            <a:r>
              <a:rPr lang="en-US" dirty="0" err="1"/>
              <a:t>approval_delay</a:t>
            </a:r>
            <a:r>
              <a:rPr lang="en-US" dirty="0"/>
              <a:t>).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  <a:defRPr sz="1800">
                <a:latin typeface="Calibri"/>
              </a:defRPr>
            </a:pPr>
            <a:r>
              <a:rPr lang="en-US" dirty="0"/>
              <a:t>Applied standard scaling.</a:t>
            </a:r>
          </a:p>
          <a:p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D0E44B4-CDBA-2380-71A6-6784ADE93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59936" y="2208869"/>
            <a:ext cx="4839741" cy="3537141"/>
          </a:xfrm>
        </p:spPr>
      </p:pic>
    </p:spTree>
    <p:extLst>
      <p:ext uri="{BB962C8B-B14F-4D97-AF65-F5344CB8AC3E}">
        <p14:creationId xmlns:p14="http://schemas.microsoft.com/office/powerpoint/2010/main" val="2284796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Model Training &amp;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42068"/>
            <a:ext cx="7772400" cy="1645921"/>
          </a:xfrm>
        </p:spPr>
        <p:txBody>
          <a:bodyPr>
            <a:normAutofit lnSpcReduction="10000"/>
          </a:bodyPr>
          <a:lstStyle/>
          <a:p>
            <a:endParaRPr dirty="0"/>
          </a:p>
          <a:p>
            <a:pPr>
              <a:spcAft>
                <a:spcPts val="500"/>
              </a:spcAft>
              <a:defRPr sz="1800">
                <a:latin typeface="Calibri"/>
              </a:defRPr>
            </a:pPr>
            <a:r>
              <a:rPr dirty="0"/>
              <a:t>Models Used: Logistic Regression, Random Forest, </a:t>
            </a:r>
            <a:r>
              <a:rPr dirty="0" err="1"/>
              <a:t>XGBoost</a:t>
            </a:r>
            <a:endParaRPr dirty="0"/>
          </a:p>
          <a:p>
            <a:pPr>
              <a:spcAft>
                <a:spcPts val="500"/>
              </a:spcAft>
              <a:defRPr sz="1800">
                <a:latin typeface="Calibri"/>
              </a:defRPr>
            </a:pPr>
            <a:r>
              <a:rPr dirty="0"/>
              <a:t>Metrics Evaluated: Precision, Recall, F1-score, Accuracy, ROC AUC</a:t>
            </a:r>
          </a:p>
          <a:p>
            <a:pPr>
              <a:spcAft>
                <a:spcPts val="500"/>
              </a:spcAft>
              <a:defRPr sz="1800">
                <a:latin typeface="Calibri"/>
              </a:defRPr>
            </a:pPr>
            <a:r>
              <a:rPr dirty="0"/>
              <a:t>Train-Test Split: 70% train, 30% test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903932"/>
              </p:ext>
            </p:extLst>
          </p:nvPr>
        </p:nvGraphicFramePr>
        <p:xfrm>
          <a:off x="457200" y="4386222"/>
          <a:ext cx="822960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>
                        <a:defRPr sz="1000" b="1">
                          <a:latin typeface="Calibri"/>
                        </a:defRPr>
                      </a:pPr>
                      <a: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 b="1">
                          <a:latin typeface="Calibri"/>
                        </a:defRPr>
                      </a:pPr>
                      <a: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 b="1">
                          <a:latin typeface="Calibri"/>
                        </a:defRPr>
                      </a:pPr>
                      <a:r>
                        <a:t>ROC 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 b="1">
                          <a:latin typeface="Calibri"/>
                        </a:defRPr>
                      </a:pPr>
                      <a:r>
                        <a:t>Precision (False)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 b="1">
                          <a:latin typeface="Calibri"/>
                        </a:defRPr>
                      </a:pPr>
                      <a:r>
                        <a:t>Recall (False)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 b="1">
                          <a:latin typeface="Calibri"/>
                        </a:defRPr>
                      </a:pPr>
                      <a:r>
                        <a:t>F1-score (False)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 b="1">
                          <a:latin typeface="Calibri"/>
                        </a:defRPr>
                      </a:pPr>
                      <a:r>
                        <a:t>Precision (True)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 b="1">
                          <a:latin typeface="Calibri"/>
                        </a:defRPr>
                      </a:pPr>
                      <a:r>
                        <a:t>Recall (True)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 b="1">
                          <a:latin typeface="Calibri"/>
                        </a:defRPr>
                      </a:pPr>
                      <a:r>
                        <a:t>F1-score (True)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>
                        <a:defRPr sz="1000">
                          <a:latin typeface="Calibri"/>
                        </a:defRPr>
                      </a:pPr>
                      <a:r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Calibri"/>
                        </a:defRPr>
                      </a:pPr>
                      <a:r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Calibri"/>
                        </a:defRPr>
                      </a:pPr>
                      <a:r>
                        <a:t>0.49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Calibri"/>
                        </a:defRPr>
                      </a:pPr>
                      <a:r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Calibri"/>
                        </a:defRPr>
                      </a:pPr>
                      <a:r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Calibri"/>
                        </a:defRPr>
                      </a:pPr>
                      <a:r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Calibri"/>
                        </a:defRPr>
                      </a:pPr>
                      <a:r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Calibri"/>
                        </a:defRPr>
                      </a:pPr>
                      <a:r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Calibri"/>
                        </a:defRPr>
                      </a:pPr>
                      <a:r>
                        <a:t>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>
                        <a:defRPr sz="1000">
                          <a:latin typeface="Calibri"/>
                        </a:defRPr>
                      </a:pPr>
                      <a:r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Calibri"/>
                        </a:defRPr>
                      </a:pPr>
                      <a:r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Calibri"/>
                        </a:defRPr>
                      </a:pPr>
                      <a:r>
                        <a:t>0.48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Calibri"/>
                        </a:defRPr>
                      </a:pPr>
                      <a:r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Calibri"/>
                        </a:defRPr>
                      </a:pPr>
                      <a:r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Calibri"/>
                        </a:defRPr>
                      </a:pPr>
                      <a:r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Calibri"/>
                        </a:defRPr>
                      </a:pPr>
                      <a:r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Calibri"/>
                        </a:defRPr>
                      </a:pPr>
                      <a:r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Calibri"/>
                        </a:defRPr>
                      </a:pPr>
                      <a:r>
                        <a:t>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>
                        <a:defRPr sz="1000">
                          <a:latin typeface="Calibri"/>
                        </a:defRPr>
                      </a:pPr>
                      <a:r>
                        <a:t>XGBoost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Calibri"/>
                        </a:defRPr>
                      </a:pPr>
                      <a:r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Calibri"/>
                        </a:defRPr>
                      </a:pPr>
                      <a:r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Calibri"/>
                        </a:defRPr>
                      </a:pPr>
                      <a:r>
                        <a:rPr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Calibri"/>
                        </a:defRPr>
                      </a:pPr>
                      <a:r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Calibri"/>
                        </a:defRPr>
                      </a:pPr>
                      <a:r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Calibri"/>
                        </a:defRPr>
                      </a:pPr>
                      <a:r>
                        <a:t>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Calibri"/>
                        </a:defRPr>
                      </a:pPr>
                      <a:r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Calibri"/>
                        </a:defRPr>
                      </a:pPr>
                      <a:r>
                        <a:rPr dirty="0"/>
                        <a:t>0.08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Feature Importance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4341" y="5317629"/>
            <a:ext cx="6895317" cy="1336449"/>
          </a:xfrm>
        </p:spPr>
        <p:txBody>
          <a:bodyPr>
            <a:normAutofit/>
          </a:bodyPr>
          <a:lstStyle/>
          <a:p>
            <a:endParaRPr dirty="0"/>
          </a:p>
          <a:p>
            <a:pPr>
              <a:spcAft>
                <a:spcPts val="500"/>
              </a:spcAft>
              <a:defRPr sz="1800">
                <a:latin typeface="Calibri"/>
              </a:defRPr>
            </a:pPr>
            <a:r>
              <a:rPr dirty="0"/>
              <a:t>Top predictors: </a:t>
            </a:r>
            <a:r>
              <a:rPr dirty="0" err="1"/>
              <a:t>credit_score</a:t>
            </a:r>
            <a:r>
              <a:rPr dirty="0"/>
              <a:t>, </a:t>
            </a:r>
            <a:r>
              <a:rPr dirty="0" err="1"/>
              <a:t>interest_rate</a:t>
            </a:r>
            <a:r>
              <a:rPr dirty="0"/>
              <a:t>, </a:t>
            </a:r>
            <a:r>
              <a:rPr dirty="0" err="1"/>
              <a:t>loan_amount</a:t>
            </a:r>
            <a:r>
              <a:rPr dirty="0"/>
              <a:t>.</a:t>
            </a:r>
          </a:p>
          <a:p>
            <a:pPr>
              <a:spcAft>
                <a:spcPts val="500"/>
              </a:spcAft>
              <a:defRPr sz="1800">
                <a:latin typeface="Calibri"/>
              </a:defRPr>
            </a:pPr>
            <a:r>
              <a:rPr dirty="0"/>
              <a:t>Feature importances extracted from Random Forest.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942D37-C7CA-E464-1A89-9765094E1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85" y="1568214"/>
            <a:ext cx="7629715" cy="42470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Key 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096" y="5503582"/>
            <a:ext cx="4572000" cy="1010324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500"/>
              </a:spcAft>
              <a:defRPr sz="1800">
                <a:latin typeface="Calibri"/>
              </a:defRPr>
            </a:pPr>
            <a:r>
              <a:rPr dirty="0"/>
              <a:t>Low credit score and high interest rate increase default risk.</a:t>
            </a:r>
          </a:p>
          <a:p>
            <a:pPr>
              <a:spcAft>
                <a:spcPts val="500"/>
              </a:spcAft>
              <a:defRPr sz="1800">
                <a:latin typeface="Calibri"/>
              </a:defRPr>
            </a:pPr>
            <a:r>
              <a:rPr dirty="0"/>
              <a:t>Employment type and income level also contribute.</a:t>
            </a:r>
          </a:p>
          <a:p>
            <a:pPr>
              <a:spcAft>
                <a:spcPts val="500"/>
              </a:spcAft>
              <a:defRPr sz="1800">
                <a:latin typeface="Calibri"/>
              </a:defRPr>
            </a:pPr>
            <a:r>
              <a:rPr dirty="0"/>
              <a:t>Default rate is imbalanced; majority of loans are repaid.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D6AEE0-5F5B-AE2B-4E1C-43D6E045B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383" y="2003984"/>
            <a:ext cx="3393315" cy="22049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B00FD1-768F-3B35-826C-DDCDC1923B1D}"/>
              </a:ext>
            </a:extLst>
          </p:cNvPr>
          <p:cNvSpPr txBox="1"/>
          <p:nvPr/>
        </p:nvSpPr>
        <p:spPr>
          <a:xfrm>
            <a:off x="768096" y="4394615"/>
            <a:ext cx="748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XGBoost</a:t>
            </a:r>
            <a:r>
              <a:rPr lang="en-US" dirty="0"/>
              <a:t> performed the best. It was able to identify high-risk borrowers with relatively strong precision and recall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C3A316-4B9C-A78A-DB8F-B202DA2E4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96" y="1999244"/>
            <a:ext cx="3976781" cy="2295323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496</TotalTime>
  <Words>1190</Words>
  <Application>Microsoft Office PowerPoint</Application>
  <PresentationFormat>On-screen Show (4:3)</PresentationFormat>
  <Paragraphs>155</Paragraphs>
  <Slides>20</Slides>
  <Notes>12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Inter</vt:lpstr>
      <vt:lpstr>Aptos</vt:lpstr>
      <vt:lpstr>Arial</vt:lpstr>
      <vt:lpstr>Tw Cen MT</vt:lpstr>
      <vt:lpstr>Tw Cen MT Condensed</vt:lpstr>
      <vt:lpstr>Wingdings 3</vt:lpstr>
      <vt:lpstr>Integral</vt:lpstr>
      <vt:lpstr>Predicting Borrower Creditworthiness Using ML</vt:lpstr>
      <vt:lpstr>Content</vt:lpstr>
      <vt:lpstr>Project Objective</vt:lpstr>
      <vt:lpstr>Dataset Overview</vt:lpstr>
      <vt:lpstr>Data Preparation</vt:lpstr>
      <vt:lpstr>Data Preparation</vt:lpstr>
      <vt:lpstr>Model Training &amp; Evaluation</vt:lpstr>
      <vt:lpstr>Feature Importance</vt:lpstr>
      <vt:lpstr>Key Insights</vt:lpstr>
      <vt:lpstr>Conclusion &amp; Recommendations</vt:lpstr>
      <vt:lpstr>Conclusion &amp; Recommendations</vt:lpstr>
      <vt:lpstr>Conclusion &amp; Recommendations</vt:lpstr>
      <vt:lpstr>Conclusion &amp; Recommendations</vt:lpstr>
      <vt:lpstr>Deliverables</vt:lpstr>
      <vt:lpstr>Q&amp;A</vt:lpstr>
      <vt:lpstr>Jupyter code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Tang Seong Fatt</dc:creator>
  <cp:keywords/>
  <dc:description>generated using python-pptx</dc:description>
  <cp:lastModifiedBy>Tang Seong Fatt</cp:lastModifiedBy>
  <cp:revision>43</cp:revision>
  <dcterms:created xsi:type="dcterms:W3CDTF">2013-01-27T09:14:16Z</dcterms:created>
  <dcterms:modified xsi:type="dcterms:W3CDTF">2025-05-27T14:28:50Z</dcterms:modified>
  <cp:category/>
</cp:coreProperties>
</file>